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FF9900"/>
    <a:srgbClr val="FF0000"/>
    <a:srgbClr val="000099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FB5AB-3340-4E6E-804A-76132167A0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E1390-42E3-489B-AF81-38E5C0520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6BFD5-DE60-4234-95E5-316021EB76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A79FF6-6ADD-4EE5-8FF4-37F149AB54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483BD-3256-48F0-BB26-72CA35074F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3D383-E1A0-4015-A646-44FF2B0AF6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5B0DC-F2A7-4576-A4D7-1ABAC1AA6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16958-B28B-448C-A1B6-12960C2BC1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DEA9B-612A-43B0-8DDB-5E345F186C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3A523-74EA-4013-B001-C53F2ACCA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7D5D4-1C91-48BA-AFBF-483B4F2A42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522DB-1945-4074-BEF6-E154AB5EBE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94A9D3-F58F-4BD0-A003-79B5C05CF6B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4a502089_394350f1_4a0aa947_280b0d37_hoa6_resiz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066800"/>
            <a:ext cx="5076825" cy="4067175"/>
          </a:xfrm>
          <a:prstGeom prst="rect">
            <a:avLst/>
          </a:prstGeom>
          <a:noFill/>
        </p:spPr>
      </p:pic>
      <p:pic>
        <p:nvPicPr>
          <p:cNvPr id="9219" name="Picture 3" descr="t153843"/>
          <p:cNvPicPr>
            <a:picLocks noChangeAspect="1" noChangeArrowheads="1"/>
          </p:cNvPicPr>
          <p:nvPr/>
        </p:nvPicPr>
        <p:blipFill>
          <a:blip r:embed="rId3"/>
          <a:srcRect r="8000"/>
          <a:stretch>
            <a:fillRect/>
          </a:stretch>
        </p:blipFill>
        <p:spPr bwMode="auto">
          <a:xfrm>
            <a:off x="6172200" y="4435475"/>
            <a:ext cx="2971800" cy="2422525"/>
          </a:xfrm>
          <a:prstGeom prst="rect">
            <a:avLst/>
          </a:prstGeom>
          <a:noFill/>
        </p:spPr>
      </p:pic>
      <p:pic>
        <p:nvPicPr>
          <p:cNvPr id="9220" name="Picture 4" descr="t153843"/>
          <p:cNvPicPr>
            <a:picLocks noChangeAspect="1" noChangeArrowheads="1"/>
          </p:cNvPicPr>
          <p:nvPr/>
        </p:nvPicPr>
        <p:blipFill>
          <a:blip r:embed="rId4"/>
          <a:srcRect l="6000"/>
          <a:stretch>
            <a:fillRect/>
          </a:stretch>
        </p:blipFill>
        <p:spPr bwMode="auto">
          <a:xfrm>
            <a:off x="0" y="0"/>
            <a:ext cx="3048000" cy="2432050"/>
          </a:xfrm>
          <a:prstGeom prst="rect">
            <a:avLst/>
          </a:prstGeom>
          <a:noFill/>
        </p:spPr>
      </p:pic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1447800" y="609600"/>
            <a:ext cx="6858000" cy="4876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về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dự</a:t>
            </a:r>
            <a:r>
              <a:rPr lang="en-US" sz="5400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5400" b="1" i="1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giờ</a:t>
            </a:r>
            <a:endParaRPr lang="en-US" sz="5400" b="1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1843088" y="1871663"/>
            <a:ext cx="37719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b="1" i="1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:     </a:t>
            </a:r>
            <a:r>
              <a:rPr lang="en-US" sz="6000" b="1" i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3</a:t>
            </a:r>
            <a:r>
              <a:rPr lang="en-US" sz="6000" b="1" i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A</a:t>
            </a:r>
            <a:endParaRPr lang="en-US" sz="6000" b="1" i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1524000" y="4191000"/>
            <a:ext cx="517207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MÔN : TOÁN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1600200" y="5562600"/>
            <a:ext cx="3962400" cy="74295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i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GV : </a:t>
            </a:r>
            <a:r>
              <a:rPr lang="en-US" sz="3600" b="1" i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</a:t>
            </a:r>
            <a:r>
              <a:rPr lang="en-US" sz="3600" b="1" i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600" b="1" i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i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Thường</a:t>
            </a:r>
            <a:endParaRPr lang="en-US" sz="3600" b="1" i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0" y="3124200"/>
            <a:ext cx="8001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Bài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: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Nhân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năm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với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endParaRPr lang="en-US" sz="3200" b="1" i="1" dirty="0" smtClean="0">
              <a:solidFill>
                <a:srgbClr val="990000"/>
              </a:solidFill>
              <a:latin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một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 smtClean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990000"/>
                </a:solidFill>
                <a:latin typeface="Times New Roman" pitchFamily="18" charset="0"/>
              </a:rPr>
              <a:t>số</a:t>
            </a:r>
            <a:endParaRPr lang="en-US" sz="3200" b="1" i="1" dirty="0">
              <a:solidFill>
                <a:srgbClr val="99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  <p:bldP spid="92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3400" y="1371600"/>
            <a:ext cx="126047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Bài cũ:</a:t>
            </a:r>
          </a:p>
          <a:p>
            <a:pPr eaLnBrk="0" hangingPunct="0"/>
            <a:endParaRPr lang="en-US" sz="180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1371600" y="228600"/>
            <a:ext cx="2840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657600" y="762000"/>
            <a:ext cx="9747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solidFill>
                  <a:srgbClr val="FF0000"/>
                </a:solidFill>
                <a:latin typeface="Times New Roman" pitchFamily="18" charset="0"/>
              </a:rPr>
              <a:t>Toán</a:t>
            </a:r>
          </a:p>
          <a:p>
            <a:pPr eaLnBrk="0" hangingPunct="0"/>
            <a:endParaRPr lang="en-US" sz="1800">
              <a:latin typeface="Times New Roman" pitchFamily="18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1600200" y="1371600"/>
            <a:ext cx="2786063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Đặt tính rồi tính:</a:t>
            </a:r>
          </a:p>
          <a:p>
            <a:pPr eaLnBrk="0" hangingPunct="0"/>
            <a:endParaRPr lang="en-US" sz="1800">
              <a:latin typeface="Times New Roman" pitchFamily="18" charset="0"/>
            </a:endParaRP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1600200" y="1905000"/>
            <a:ext cx="10731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35820</a:t>
            </a:r>
          </a:p>
          <a:p>
            <a:pPr eaLnBrk="0" hangingPunct="0"/>
            <a:endParaRPr lang="en-US" sz="1800"/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2743200" y="1905000"/>
            <a:ext cx="3873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+</a:t>
            </a:r>
          </a:p>
          <a:p>
            <a:pPr eaLnBrk="0" hangingPunct="0"/>
            <a:endParaRPr lang="en-US" sz="1800"/>
          </a:p>
        </p:txBody>
      </p:sp>
      <p:sp>
        <p:nvSpPr>
          <p:cNvPr id="21" name="Text Box 62"/>
          <p:cNvSpPr txBox="1">
            <a:spLocks noChangeArrowheads="1"/>
          </p:cNvSpPr>
          <p:nvPr/>
        </p:nvSpPr>
        <p:spPr bwMode="auto">
          <a:xfrm>
            <a:off x="3124200" y="1905000"/>
            <a:ext cx="1295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25079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1143000" y="2667000"/>
            <a:ext cx="39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+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1447800" y="3352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1524000" y="2514600"/>
            <a:ext cx="1176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35820</a:t>
            </a:r>
          </a:p>
        </p:txBody>
      </p:sp>
      <p:sp>
        <p:nvSpPr>
          <p:cNvPr id="2" name="Text Box 62"/>
          <p:cNvSpPr txBox="1">
            <a:spLocks noChangeArrowheads="1"/>
          </p:cNvSpPr>
          <p:nvPr/>
        </p:nvSpPr>
        <p:spPr bwMode="auto">
          <a:xfrm>
            <a:off x="1524000" y="2895600"/>
            <a:ext cx="12954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25079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537200" y="1905000"/>
            <a:ext cx="1073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92684</a:t>
            </a:r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629400" y="1752600"/>
            <a:ext cx="381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_</a:t>
            </a:r>
          </a:p>
          <a:p>
            <a:pPr eaLnBrk="0" hangingPunct="0"/>
            <a:endParaRPr lang="en-US" sz="1800">
              <a:latin typeface="Times New Roman" pitchFamily="18" charset="0"/>
            </a:endParaRPr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5486400" y="2668588"/>
            <a:ext cx="107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92684</a:t>
            </a:r>
          </a:p>
        </p:txBody>
      </p:sp>
      <p:sp>
        <p:nvSpPr>
          <p:cNvPr id="11303" name="Rectangle 39"/>
          <p:cNvSpPr>
            <a:spLocks noChangeArrowheads="1"/>
          </p:cNvSpPr>
          <p:nvPr/>
        </p:nvSpPr>
        <p:spPr bwMode="auto">
          <a:xfrm>
            <a:off x="5486400" y="3049588"/>
            <a:ext cx="107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45326</a:t>
            </a:r>
          </a:p>
        </p:txBody>
      </p:sp>
      <p:sp>
        <p:nvSpPr>
          <p:cNvPr id="11306" name="Rectangle 42"/>
          <p:cNvSpPr>
            <a:spLocks noChangeArrowheads="1"/>
          </p:cNvSpPr>
          <p:nvPr/>
        </p:nvSpPr>
        <p:spPr bwMode="auto">
          <a:xfrm>
            <a:off x="7010400" y="1906588"/>
            <a:ext cx="107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45326</a:t>
            </a:r>
          </a:p>
        </p:txBody>
      </p:sp>
      <p:sp>
        <p:nvSpPr>
          <p:cNvPr id="11308" name="Line 44"/>
          <p:cNvSpPr>
            <a:spLocks noChangeShapeType="1"/>
          </p:cNvSpPr>
          <p:nvPr/>
        </p:nvSpPr>
        <p:spPr bwMode="auto">
          <a:xfrm>
            <a:off x="5562600" y="3505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9" name="Rectangle 45"/>
          <p:cNvSpPr>
            <a:spLocks noChangeArrowheads="1"/>
          </p:cNvSpPr>
          <p:nvPr/>
        </p:nvSpPr>
        <p:spPr bwMode="auto">
          <a:xfrm>
            <a:off x="5105400" y="2667000"/>
            <a:ext cx="382588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_</a:t>
            </a:r>
          </a:p>
          <a:p>
            <a:pPr eaLnBrk="0" hangingPunct="0"/>
            <a:endParaRPr lang="en-US" sz="1800">
              <a:solidFill>
                <a:srgbClr val="000099"/>
              </a:solidFill>
            </a:endParaRPr>
          </a:p>
        </p:txBody>
      </p:sp>
      <p:sp>
        <p:nvSpPr>
          <p:cNvPr id="11310" name="Rectangle 46"/>
          <p:cNvSpPr>
            <a:spLocks noChangeArrowheads="1"/>
          </p:cNvSpPr>
          <p:nvPr/>
        </p:nvSpPr>
        <p:spPr bwMode="auto">
          <a:xfrm>
            <a:off x="1524000" y="3352800"/>
            <a:ext cx="10731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60899</a:t>
            </a:r>
          </a:p>
          <a:p>
            <a:pPr eaLnBrk="0" hangingPunct="0"/>
            <a:endParaRPr lang="en-US" sz="1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5486400" y="3505200"/>
            <a:ext cx="10731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</a:rPr>
              <a:t>47358</a:t>
            </a:r>
          </a:p>
          <a:p>
            <a:pPr eaLnBrk="0" hangingPunct="0"/>
            <a:endParaRPr lang="en-US" sz="180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1312" name="Group 4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48" y="0"/>
            <a:chExt cx="5712" cy="4320"/>
          </a:xfrm>
        </p:grpSpPr>
        <p:pic>
          <p:nvPicPr>
            <p:cNvPr id="11313" name="Picture 49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3452" y="2012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14" name="Picture 50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-1964" y="2012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15" name="Picture 51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1440" y="0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16" name="Picture 52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1344" y="4024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17" name="Picture 53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240" y="0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18" name="Picture 54" descr="Khung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192" y="4024"/>
              <a:ext cx="4320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0" fill="hold"/>
                                        <p:tgtEl>
                                          <p:spTgt spid="11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11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1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0" fill="hold"/>
                                        <p:tgtEl>
                                          <p:spTgt spid="11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2" grpId="0"/>
      <p:bldP spid="11303" grpId="0"/>
      <p:bldP spid="11309" grpId="0"/>
      <p:bldP spid="11310" grpId="0"/>
      <p:bldP spid="113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05200" y="2682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776288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Nhân số có năm chữ số </a:t>
            </a:r>
          </a:p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   với số có một chữ số</a:t>
            </a: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123825"/>
            <a:ext cx="9144000" cy="457200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317500" y="1663700"/>
            <a:ext cx="2743200" cy="617538"/>
            <a:chOff x="480" y="1224"/>
            <a:chExt cx="1728" cy="389"/>
          </a:xfrm>
        </p:grpSpPr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480" y="1248"/>
              <a:ext cx="17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14273    3  =  ?</a:t>
              </a: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1160" y="1224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341313" y="2371725"/>
            <a:ext cx="1849437" cy="1066800"/>
            <a:chOff x="215" y="1494"/>
            <a:chExt cx="1165" cy="672"/>
          </a:xfrm>
        </p:grpSpPr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288" y="1494"/>
              <a:ext cx="10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 14273</a:t>
              </a:r>
            </a:p>
            <a:p>
              <a:r>
                <a:rPr lang="en-US" sz="3200" b="1" u="sng">
                  <a:solidFill>
                    <a:srgbClr val="000099"/>
                  </a:solidFill>
                  <a:latin typeface="Times New Roman" pitchFamily="18" charset="0"/>
                </a:rPr>
                <a:t>         3</a:t>
              </a: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215" y="165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384300" y="32512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193800" y="3248025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957263" y="3124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052638" y="2171700"/>
            <a:ext cx="480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* 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3 nhân 3 bằng 9, viết 9.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052638" y="26289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* 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3 nhân 7 bằng 21, viết 1 nhớ 2.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001713" y="325755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052638" y="3086100"/>
            <a:ext cx="73580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* 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3 nhân 2 bằng 6, thêm 2 bằng 8, viết 8.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2081213" y="3552825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* 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3 nhân 4 bằng 12, viết 2 nhớ 1.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796925" y="3246438"/>
            <a:ext cx="304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60400" y="3162300"/>
            <a:ext cx="30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595313" y="324802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2081213" y="4010025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* </a:t>
            </a:r>
            <a:r>
              <a:rPr lang="en-US" sz="3200" b="1">
                <a:solidFill>
                  <a:srgbClr val="000099"/>
                </a:solidFill>
                <a:latin typeface="Times New Roman" pitchFamily="18" charset="0"/>
              </a:rPr>
              <a:t>3 nhân 1 bằng 3, thêm 1 bằng 4, viết 4.</a:t>
            </a:r>
          </a:p>
        </p:txBody>
      </p:sp>
      <p:grpSp>
        <p:nvGrpSpPr>
          <p:cNvPr id="2076" name="Group 28"/>
          <p:cNvGrpSpPr>
            <a:grpSpLocks/>
          </p:cNvGrpSpPr>
          <p:nvPr/>
        </p:nvGrpSpPr>
        <p:grpSpPr bwMode="auto">
          <a:xfrm>
            <a:off x="304800" y="4876800"/>
            <a:ext cx="2743200" cy="617538"/>
            <a:chOff x="480" y="1224"/>
            <a:chExt cx="1728" cy="389"/>
          </a:xfrm>
        </p:grpSpPr>
        <p:sp>
          <p:nvSpPr>
            <p:cNvPr id="2077" name="Text Box 29"/>
            <p:cNvSpPr txBox="1">
              <a:spLocks noChangeArrowheads="1"/>
            </p:cNvSpPr>
            <p:nvPr/>
          </p:nvSpPr>
          <p:spPr bwMode="auto">
            <a:xfrm>
              <a:off x="480" y="1248"/>
              <a:ext cx="172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14273    3  =  </a:t>
              </a:r>
            </a:p>
          </p:txBody>
        </p:sp>
        <p:sp>
          <p:nvSpPr>
            <p:cNvPr id="2078" name="Text Box 30"/>
            <p:cNvSpPr txBox="1">
              <a:spLocks noChangeArrowheads="1"/>
            </p:cNvSpPr>
            <p:nvPr/>
          </p:nvSpPr>
          <p:spPr bwMode="auto">
            <a:xfrm>
              <a:off x="1160" y="1224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solidFill>
                    <a:srgbClr val="99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514600" y="4891088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42819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63" grpId="0"/>
      <p:bldP spid="2064" grpId="0"/>
      <p:bldP spid="2065" grpId="0"/>
      <p:bldP spid="2065" grpId="1"/>
      <p:bldP spid="2066" grpId="0"/>
      <p:bldP spid="2067" grpId="0"/>
      <p:bldP spid="2068" grpId="0"/>
      <p:bldP spid="2069" grpId="0"/>
      <p:bldP spid="2070" grpId="0"/>
      <p:bldP spid="2071" grpId="0"/>
      <p:bldP spid="2073" grpId="0"/>
      <p:bldP spid="2073" grpId="1"/>
      <p:bldP spid="2074" grpId="0"/>
      <p:bldP spid="2075" grpId="0"/>
      <p:bldP spid="20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505200" y="3825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286000" y="890588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Nhân số có năm chữ số </a:t>
            </a:r>
          </a:p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   với số có một chữ số</a:t>
            </a: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123825"/>
            <a:ext cx="9144000" cy="581025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1" name="Group 9"/>
          <p:cNvGrpSpPr>
            <a:grpSpLocks/>
          </p:cNvGrpSpPr>
          <p:nvPr/>
        </p:nvGrpSpPr>
        <p:grpSpPr bwMode="auto">
          <a:xfrm>
            <a:off x="685800" y="1981200"/>
            <a:ext cx="2057400" cy="609600"/>
            <a:chOff x="624" y="1440"/>
            <a:chExt cx="1296" cy="384"/>
          </a:xfrm>
        </p:grpSpPr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624" y="1440"/>
              <a:ext cx="384" cy="38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3080" name="Text Box 8"/>
            <p:cNvSpPr txBox="1">
              <a:spLocks noChangeArrowheads="1"/>
            </p:cNvSpPr>
            <p:nvPr/>
          </p:nvSpPr>
          <p:spPr bwMode="auto">
            <a:xfrm>
              <a:off x="1056" y="1440"/>
              <a:ext cx="86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Tính:</a:t>
              </a:r>
            </a:p>
          </p:txBody>
        </p:sp>
      </p:grp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304800" y="3038475"/>
            <a:ext cx="1849438" cy="1066800"/>
            <a:chOff x="215" y="1494"/>
            <a:chExt cx="1165" cy="672"/>
          </a:xfrm>
        </p:grpSpPr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288" y="1494"/>
              <a:ext cx="10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 21526</a:t>
              </a:r>
            </a:p>
            <a:p>
              <a:r>
                <a:rPr lang="en-US" sz="3200" b="1" u="sng">
                  <a:solidFill>
                    <a:srgbClr val="000099"/>
                  </a:solidFill>
                  <a:latin typeface="Times New Roman" pitchFamily="18" charset="0"/>
                </a:rPr>
                <a:t>         3</a:t>
              </a: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215" y="165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2509838" y="3009900"/>
            <a:ext cx="1849437" cy="1066800"/>
            <a:chOff x="215" y="1494"/>
            <a:chExt cx="1165" cy="672"/>
          </a:xfrm>
        </p:grpSpPr>
        <p:sp>
          <p:nvSpPr>
            <p:cNvPr id="3086" name="Text Box 14"/>
            <p:cNvSpPr txBox="1">
              <a:spLocks noChangeArrowheads="1"/>
            </p:cNvSpPr>
            <p:nvPr/>
          </p:nvSpPr>
          <p:spPr bwMode="auto">
            <a:xfrm>
              <a:off x="288" y="1494"/>
              <a:ext cx="10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 40729</a:t>
              </a:r>
            </a:p>
            <a:p>
              <a:r>
                <a:rPr lang="en-US" sz="3200" b="1" u="sng">
                  <a:solidFill>
                    <a:srgbClr val="000099"/>
                  </a:solidFill>
                  <a:latin typeface="Times New Roman" pitchFamily="18" charset="0"/>
                </a:rPr>
                <a:t>         2</a:t>
              </a: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215" y="165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4779963" y="3005138"/>
            <a:ext cx="1849437" cy="1066800"/>
            <a:chOff x="215" y="1494"/>
            <a:chExt cx="1165" cy="672"/>
          </a:xfrm>
        </p:grpSpPr>
        <p:sp>
          <p:nvSpPr>
            <p:cNvPr id="3089" name="Text Box 17"/>
            <p:cNvSpPr txBox="1">
              <a:spLocks noChangeArrowheads="1"/>
            </p:cNvSpPr>
            <p:nvPr/>
          </p:nvSpPr>
          <p:spPr bwMode="auto">
            <a:xfrm>
              <a:off x="288" y="1494"/>
              <a:ext cx="10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 17092</a:t>
              </a:r>
            </a:p>
            <a:p>
              <a:r>
                <a:rPr lang="en-US" sz="3200" b="1" u="sng">
                  <a:solidFill>
                    <a:srgbClr val="000099"/>
                  </a:solidFill>
                  <a:latin typeface="Times New Roman" pitchFamily="18" charset="0"/>
                </a:rPr>
                <a:t>         4</a:t>
              </a:r>
            </a:p>
          </p:txBody>
        </p:sp>
        <p:sp>
          <p:nvSpPr>
            <p:cNvPr id="3090" name="Text Box 18"/>
            <p:cNvSpPr txBox="1">
              <a:spLocks noChangeArrowheads="1"/>
            </p:cNvSpPr>
            <p:nvPr/>
          </p:nvSpPr>
          <p:spPr bwMode="auto">
            <a:xfrm>
              <a:off x="215" y="165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grpSp>
        <p:nvGrpSpPr>
          <p:cNvPr id="3091" name="Group 19"/>
          <p:cNvGrpSpPr>
            <a:grpSpLocks/>
          </p:cNvGrpSpPr>
          <p:nvPr/>
        </p:nvGrpSpPr>
        <p:grpSpPr bwMode="auto">
          <a:xfrm>
            <a:off x="7065963" y="3005138"/>
            <a:ext cx="1849437" cy="1066800"/>
            <a:chOff x="215" y="1494"/>
            <a:chExt cx="1165" cy="672"/>
          </a:xfrm>
        </p:grpSpPr>
        <p:sp>
          <p:nvSpPr>
            <p:cNvPr id="3092" name="Text Box 20"/>
            <p:cNvSpPr txBox="1">
              <a:spLocks noChangeArrowheads="1"/>
            </p:cNvSpPr>
            <p:nvPr/>
          </p:nvSpPr>
          <p:spPr bwMode="auto">
            <a:xfrm>
              <a:off x="288" y="1494"/>
              <a:ext cx="1092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 15180</a:t>
              </a:r>
            </a:p>
            <a:p>
              <a:r>
                <a:rPr lang="en-US" sz="3200" b="1" u="sng">
                  <a:solidFill>
                    <a:srgbClr val="000099"/>
                  </a:solidFill>
                  <a:latin typeface="Times New Roman" pitchFamily="18" charset="0"/>
                </a:rPr>
                <a:t>         5</a:t>
              </a:r>
            </a:p>
          </p:txBody>
        </p:sp>
        <p:sp>
          <p:nvSpPr>
            <p:cNvPr id="3093" name="Text Box 21"/>
            <p:cNvSpPr txBox="1">
              <a:spLocks noChangeArrowheads="1"/>
            </p:cNvSpPr>
            <p:nvPr/>
          </p:nvSpPr>
          <p:spPr bwMode="auto">
            <a:xfrm>
              <a:off x="215" y="1650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solidFill>
                    <a:srgbClr val="000099"/>
                  </a:solidFill>
                  <a:latin typeface="VNtimes New Roman" pitchFamily="34" charset="0"/>
                  <a:sym typeface="Symbol" pitchFamily="18" charset="2"/>
                </a:rPr>
                <a:t>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457200" y="3995738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64578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2714625" y="3967163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81458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010150" y="39624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68368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296150" y="396240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75900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1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/>
      <p:bldP spid="3095" grpId="0"/>
      <p:bldP spid="3096" grpId="0"/>
      <p:bldP spid="309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505200" y="3825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86000" y="890588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Nhân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năm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 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với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endParaRPr lang="en-US" sz="3200" b="1" i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123825"/>
            <a:ext cx="9144000" cy="581025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685800" y="1981200"/>
            <a:ext cx="2057400" cy="609600"/>
            <a:chOff x="624" y="1440"/>
            <a:chExt cx="1296" cy="384"/>
          </a:xfrm>
        </p:grpSpPr>
        <p:sp>
          <p:nvSpPr>
            <p:cNvPr id="4104" name="Oval 8"/>
            <p:cNvSpPr>
              <a:spLocks noChangeArrowheads="1"/>
            </p:cNvSpPr>
            <p:nvPr/>
          </p:nvSpPr>
          <p:spPr bwMode="auto">
            <a:xfrm>
              <a:off x="624" y="1440"/>
              <a:ext cx="384" cy="38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1056" y="1440"/>
              <a:ext cx="86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Số ?</a:t>
              </a:r>
            </a:p>
          </p:txBody>
        </p:sp>
      </p:grpSp>
      <p:graphicFrame>
        <p:nvGraphicFramePr>
          <p:cNvPr id="4186" name="Group 90"/>
          <p:cNvGraphicFramePr>
            <a:graphicFrameLocks noGrp="1"/>
          </p:cNvGraphicFramePr>
          <p:nvPr>
            <p:ph/>
          </p:nvPr>
        </p:nvGraphicFramePr>
        <p:xfrm>
          <a:off x="457200" y="2971800"/>
          <a:ext cx="8229600" cy="333692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050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Thừa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19 091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13 070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10 709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5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Thừa số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Tích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87" name="Text Box 91"/>
          <p:cNvSpPr txBox="1">
            <a:spLocks noChangeArrowheads="1"/>
          </p:cNvSpPr>
          <p:nvPr/>
        </p:nvSpPr>
        <p:spPr bwMode="auto">
          <a:xfrm>
            <a:off x="2895600" y="5481638"/>
            <a:ext cx="1219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95455</a:t>
            </a:r>
          </a:p>
        </p:txBody>
      </p:sp>
      <p:sp>
        <p:nvSpPr>
          <p:cNvPr id="4188" name="Text Box 92"/>
          <p:cNvSpPr txBox="1">
            <a:spLocks noChangeArrowheads="1"/>
          </p:cNvSpPr>
          <p:nvPr/>
        </p:nvSpPr>
        <p:spPr bwMode="auto">
          <a:xfrm>
            <a:off x="4972050" y="5495925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78420</a:t>
            </a:r>
          </a:p>
        </p:txBody>
      </p:sp>
      <p:sp>
        <p:nvSpPr>
          <p:cNvPr id="4189" name="Text Box 93"/>
          <p:cNvSpPr txBox="1">
            <a:spLocks noChangeArrowheads="1"/>
          </p:cNvSpPr>
          <p:nvPr/>
        </p:nvSpPr>
        <p:spPr bwMode="auto">
          <a:xfrm>
            <a:off x="7010400" y="5467350"/>
            <a:ext cx="121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74963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1000"/>
                                        <p:tgtEl>
                                          <p:spTgt spid="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10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7" grpId="0"/>
      <p:bldP spid="4188" grpId="0"/>
      <p:bldP spid="41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05200" y="3825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62000" y="828675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Nhân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năm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với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chữ</a:t>
            </a:r>
            <a:r>
              <a:rPr lang="en-US" sz="3200" b="1" i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990000"/>
                </a:solidFill>
                <a:latin typeface="Times New Roman" pitchFamily="18" charset="0"/>
              </a:rPr>
              <a:t>số</a:t>
            </a:r>
            <a:endParaRPr lang="en-US" sz="3200" b="1" i="1" dirty="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123825"/>
            <a:ext cx="9144000" cy="581025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128588" y="1371600"/>
            <a:ext cx="8915400" cy="2119313"/>
            <a:chOff x="81" y="1257"/>
            <a:chExt cx="5616" cy="1335"/>
          </a:xfrm>
        </p:grpSpPr>
        <p:sp>
          <p:nvSpPr>
            <p:cNvPr id="6155" name="AutoShape 11"/>
            <p:cNvSpPr>
              <a:spLocks noChangeArrowheads="1"/>
            </p:cNvSpPr>
            <p:nvPr/>
          </p:nvSpPr>
          <p:spPr bwMode="gray">
            <a:xfrm>
              <a:off x="81" y="1257"/>
              <a:ext cx="5616" cy="1335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b="1">
                  <a:solidFill>
                    <a:srgbClr val="2B166E"/>
                  </a:solidFill>
                  <a:latin typeface="Times New Roman" pitchFamily="18" charset="0"/>
                </a:rPr>
                <a:t>         </a:t>
              </a:r>
            </a:p>
            <a:p>
              <a:r>
                <a:rPr lang="en-US" sz="3200" b="1" i="1">
                  <a:solidFill>
                    <a:srgbClr val="2B166E"/>
                  </a:solidFill>
                  <a:latin typeface="Times New Roman" pitchFamily="18" charset="0"/>
                </a:rPr>
                <a:t>       Lần đầu người ta chuyển 27 150 kg thóc vào</a:t>
              </a:r>
            </a:p>
            <a:p>
              <a:r>
                <a:rPr lang="en-US" sz="3200" b="1" i="1">
                  <a:solidFill>
                    <a:srgbClr val="2B166E"/>
                  </a:solidFill>
                  <a:latin typeface="Times New Roman" pitchFamily="18" charset="0"/>
                </a:rPr>
                <a:t> kho, lần sau chuyển được số thóc gấp đôi lần đầu. </a:t>
              </a:r>
            </a:p>
            <a:p>
              <a:r>
                <a:rPr lang="en-US" sz="3200" b="1" i="1">
                  <a:solidFill>
                    <a:srgbClr val="2B166E"/>
                  </a:solidFill>
                  <a:latin typeface="Times New Roman" pitchFamily="18" charset="0"/>
                </a:rPr>
                <a:t>Hỏi cả hai lần chuyển vào kho được bao nhiêu </a:t>
              </a:r>
            </a:p>
            <a:p>
              <a:r>
                <a:rPr lang="en-US" sz="3200" b="1" i="1">
                  <a:solidFill>
                    <a:srgbClr val="2B166E"/>
                  </a:solidFill>
                  <a:latin typeface="Times New Roman" pitchFamily="18" charset="0"/>
                </a:rPr>
                <a:t>ki-lô-gam thóc?</a:t>
              </a:r>
            </a:p>
            <a:p>
              <a:endParaRPr lang="en-US" sz="3200" b="1" i="1">
                <a:solidFill>
                  <a:srgbClr val="2B166E"/>
                </a:solidFill>
                <a:latin typeface="Times New Roman" pitchFamily="18" charset="0"/>
              </a:endParaRPr>
            </a:p>
          </p:txBody>
        </p:sp>
        <p:sp>
          <p:nvSpPr>
            <p:cNvPr id="6162" name="Oval 18"/>
            <p:cNvSpPr>
              <a:spLocks noChangeArrowheads="1"/>
            </p:cNvSpPr>
            <p:nvPr/>
          </p:nvSpPr>
          <p:spPr bwMode="auto">
            <a:xfrm>
              <a:off x="141" y="1296"/>
              <a:ext cx="384" cy="345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505200" y="37338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Tóm tắt: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76200" y="4672013"/>
            <a:ext cx="182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Lần đầu:</a:t>
            </a:r>
          </a:p>
        </p:txBody>
      </p:sp>
      <p:grpSp>
        <p:nvGrpSpPr>
          <p:cNvPr id="6169" name="Group 25"/>
          <p:cNvGrpSpPr>
            <a:grpSpLocks/>
          </p:cNvGrpSpPr>
          <p:nvPr/>
        </p:nvGrpSpPr>
        <p:grpSpPr bwMode="auto">
          <a:xfrm>
            <a:off x="2057400" y="4900613"/>
            <a:ext cx="2438400" cy="152400"/>
            <a:chOff x="2112" y="3360"/>
            <a:chExt cx="1536" cy="96"/>
          </a:xfrm>
        </p:grpSpPr>
        <p:sp>
          <p:nvSpPr>
            <p:cNvPr id="6166" name="Line 22"/>
            <p:cNvSpPr>
              <a:spLocks noChangeShapeType="1"/>
            </p:cNvSpPr>
            <p:nvPr/>
          </p:nvSpPr>
          <p:spPr bwMode="auto">
            <a:xfrm>
              <a:off x="2112" y="3408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Line 23"/>
            <p:cNvSpPr>
              <a:spLocks noChangeShapeType="1"/>
            </p:cNvSpPr>
            <p:nvPr/>
          </p:nvSpPr>
          <p:spPr bwMode="auto">
            <a:xfrm>
              <a:off x="3648" y="3360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Line 24"/>
            <p:cNvSpPr>
              <a:spLocks noChangeShapeType="1"/>
            </p:cNvSpPr>
            <p:nvPr/>
          </p:nvSpPr>
          <p:spPr bwMode="auto">
            <a:xfrm>
              <a:off x="2112" y="3360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81" name="Group 37"/>
          <p:cNvGrpSpPr>
            <a:grpSpLocks/>
          </p:cNvGrpSpPr>
          <p:nvPr/>
        </p:nvGrpSpPr>
        <p:grpSpPr bwMode="auto">
          <a:xfrm>
            <a:off x="2057400" y="5700713"/>
            <a:ext cx="2438400" cy="152400"/>
            <a:chOff x="2112" y="3792"/>
            <a:chExt cx="1536" cy="96"/>
          </a:xfrm>
        </p:grpSpPr>
        <p:sp>
          <p:nvSpPr>
            <p:cNvPr id="6176" name="Line 32"/>
            <p:cNvSpPr>
              <a:spLocks noChangeShapeType="1"/>
            </p:cNvSpPr>
            <p:nvPr/>
          </p:nvSpPr>
          <p:spPr bwMode="auto">
            <a:xfrm>
              <a:off x="2112" y="3840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Line 33"/>
            <p:cNvSpPr>
              <a:spLocks noChangeShapeType="1"/>
            </p:cNvSpPr>
            <p:nvPr/>
          </p:nvSpPr>
          <p:spPr bwMode="auto">
            <a:xfrm>
              <a:off x="3648" y="3792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Line 34"/>
            <p:cNvSpPr>
              <a:spLocks noChangeShapeType="1"/>
            </p:cNvSpPr>
            <p:nvPr/>
          </p:nvSpPr>
          <p:spPr bwMode="auto">
            <a:xfrm>
              <a:off x="2112" y="3792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82" name="Group 38"/>
          <p:cNvGrpSpPr>
            <a:grpSpLocks/>
          </p:cNvGrpSpPr>
          <p:nvPr/>
        </p:nvGrpSpPr>
        <p:grpSpPr bwMode="auto">
          <a:xfrm>
            <a:off x="4491038" y="5691188"/>
            <a:ext cx="2443162" cy="152400"/>
            <a:chOff x="3645" y="3786"/>
            <a:chExt cx="1539" cy="96"/>
          </a:xfrm>
        </p:grpSpPr>
        <p:sp>
          <p:nvSpPr>
            <p:cNvPr id="6179" name="Line 35"/>
            <p:cNvSpPr>
              <a:spLocks noChangeShapeType="1"/>
            </p:cNvSpPr>
            <p:nvPr/>
          </p:nvSpPr>
          <p:spPr bwMode="auto">
            <a:xfrm>
              <a:off x="3645" y="3840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Line 36"/>
            <p:cNvSpPr>
              <a:spLocks noChangeShapeType="1"/>
            </p:cNvSpPr>
            <p:nvPr/>
          </p:nvSpPr>
          <p:spPr bwMode="auto">
            <a:xfrm>
              <a:off x="5184" y="3786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6200" y="5424488"/>
            <a:ext cx="182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Lần sau:</a:t>
            </a:r>
          </a:p>
        </p:txBody>
      </p:sp>
      <p:grpSp>
        <p:nvGrpSpPr>
          <p:cNvPr id="6184" name="Group 40"/>
          <p:cNvGrpSpPr>
            <a:grpSpLocks/>
          </p:cNvGrpSpPr>
          <p:nvPr/>
        </p:nvGrpSpPr>
        <p:grpSpPr bwMode="auto">
          <a:xfrm>
            <a:off x="2071688" y="4976813"/>
            <a:ext cx="0" cy="609600"/>
            <a:chOff x="1248" y="2160"/>
            <a:chExt cx="0" cy="384"/>
          </a:xfrm>
        </p:grpSpPr>
        <p:sp>
          <p:nvSpPr>
            <p:cNvPr id="6185" name="Line 41"/>
            <p:cNvSpPr>
              <a:spLocks noChangeShapeType="1"/>
            </p:cNvSpPr>
            <p:nvPr/>
          </p:nvSpPr>
          <p:spPr bwMode="auto">
            <a:xfrm>
              <a:off x="1248" y="2160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Line 42"/>
            <p:cNvSpPr>
              <a:spLocks noChangeShapeType="1"/>
            </p:cNvSpPr>
            <p:nvPr/>
          </p:nvSpPr>
          <p:spPr bwMode="auto">
            <a:xfrm>
              <a:off x="1248" y="2265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Line 43"/>
            <p:cNvSpPr>
              <a:spLocks noChangeShapeType="1"/>
            </p:cNvSpPr>
            <p:nvPr/>
          </p:nvSpPr>
          <p:spPr bwMode="auto">
            <a:xfrm>
              <a:off x="1248" y="2391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Line 44"/>
            <p:cNvSpPr>
              <a:spLocks noChangeShapeType="1"/>
            </p:cNvSpPr>
            <p:nvPr/>
          </p:nvSpPr>
          <p:spPr bwMode="auto">
            <a:xfrm>
              <a:off x="1248" y="2496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89" name="Group 45"/>
          <p:cNvGrpSpPr>
            <a:grpSpLocks/>
          </p:cNvGrpSpPr>
          <p:nvPr/>
        </p:nvGrpSpPr>
        <p:grpSpPr bwMode="auto">
          <a:xfrm>
            <a:off x="4495800" y="4976813"/>
            <a:ext cx="0" cy="609600"/>
            <a:chOff x="1248" y="2160"/>
            <a:chExt cx="0" cy="384"/>
          </a:xfrm>
        </p:grpSpPr>
        <p:sp>
          <p:nvSpPr>
            <p:cNvPr id="6190" name="Line 46"/>
            <p:cNvSpPr>
              <a:spLocks noChangeShapeType="1"/>
            </p:cNvSpPr>
            <p:nvPr/>
          </p:nvSpPr>
          <p:spPr bwMode="auto">
            <a:xfrm>
              <a:off x="1248" y="2160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Line 47"/>
            <p:cNvSpPr>
              <a:spLocks noChangeShapeType="1"/>
            </p:cNvSpPr>
            <p:nvPr/>
          </p:nvSpPr>
          <p:spPr bwMode="auto">
            <a:xfrm>
              <a:off x="1248" y="2265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Line 48"/>
            <p:cNvSpPr>
              <a:spLocks noChangeShapeType="1"/>
            </p:cNvSpPr>
            <p:nvPr/>
          </p:nvSpPr>
          <p:spPr bwMode="auto">
            <a:xfrm>
              <a:off x="1248" y="2391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Line 49"/>
            <p:cNvSpPr>
              <a:spLocks noChangeShapeType="1"/>
            </p:cNvSpPr>
            <p:nvPr/>
          </p:nvSpPr>
          <p:spPr bwMode="auto">
            <a:xfrm>
              <a:off x="1248" y="2496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94" name="AutoShape 50"/>
          <p:cNvSpPr>
            <a:spLocks/>
          </p:cNvSpPr>
          <p:nvPr/>
        </p:nvSpPr>
        <p:spPr bwMode="auto">
          <a:xfrm>
            <a:off x="7010400" y="4824413"/>
            <a:ext cx="333375" cy="990600"/>
          </a:xfrm>
          <a:prstGeom prst="rightBrace">
            <a:avLst>
              <a:gd name="adj1" fmla="val 24762"/>
              <a:gd name="adj2" fmla="val 50000"/>
            </a:avLst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7372350" y="4919663"/>
            <a:ext cx="1447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…kg?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2362200" y="44196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27150kg</a:t>
            </a:r>
          </a:p>
        </p:txBody>
      </p:sp>
      <p:sp>
        <p:nvSpPr>
          <p:cNvPr id="6197" name="AutoShape 53"/>
          <p:cNvSpPr>
            <a:spLocks/>
          </p:cNvSpPr>
          <p:nvPr/>
        </p:nvSpPr>
        <p:spPr bwMode="auto">
          <a:xfrm rot="5400000">
            <a:off x="4324350" y="3624263"/>
            <a:ext cx="342900" cy="4876800"/>
          </a:xfrm>
          <a:prstGeom prst="rightBrace">
            <a:avLst>
              <a:gd name="adj1" fmla="val 118519"/>
              <a:gd name="adj2" fmla="val 50000"/>
            </a:avLst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4233863" y="60960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…kg?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8" dur="1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" grpId="0"/>
      <p:bldP spid="6165" grpId="0"/>
      <p:bldP spid="6183" grpId="0"/>
      <p:bldP spid="6194" grpId="0" animBg="1"/>
      <p:bldP spid="6195" grpId="0"/>
      <p:bldP spid="6196" grpId="0"/>
      <p:bldP spid="6197" grpId="0" animBg="1"/>
      <p:bldP spid="6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1430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Tóm tắt: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6200" y="1776413"/>
            <a:ext cx="182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Lần đầu:</a:t>
            </a:r>
          </a:p>
        </p:txBody>
      </p:sp>
      <p:grpSp>
        <p:nvGrpSpPr>
          <p:cNvPr id="7174" name="Group 6"/>
          <p:cNvGrpSpPr>
            <a:grpSpLocks/>
          </p:cNvGrpSpPr>
          <p:nvPr/>
        </p:nvGrpSpPr>
        <p:grpSpPr bwMode="auto">
          <a:xfrm>
            <a:off x="2057400" y="2005013"/>
            <a:ext cx="2438400" cy="152400"/>
            <a:chOff x="2112" y="3360"/>
            <a:chExt cx="1536" cy="96"/>
          </a:xfrm>
        </p:grpSpPr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112" y="3408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3648" y="3360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2112" y="3360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2057400" y="2805113"/>
            <a:ext cx="2438400" cy="152400"/>
            <a:chOff x="2112" y="3792"/>
            <a:chExt cx="1536" cy="96"/>
          </a:xfrm>
        </p:grpSpPr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2112" y="3840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3648" y="3792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2112" y="3792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2" name="Group 14"/>
          <p:cNvGrpSpPr>
            <a:grpSpLocks/>
          </p:cNvGrpSpPr>
          <p:nvPr/>
        </p:nvGrpSpPr>
        <p:grpSpPr bwMode="auto">
          <a:xfrm>
            <a:off x="4491038" y="2795588"/>
            <a:ext cx="2443162" cy="152400"/>
            <a:chOff x="3645" y="3786"/>
            <a:chExt cx="1539" cy="96"/>
          </a:xfrm>
        </p:grpSpPr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3645" y="3840"/>
              <a:ext cx="1536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5184" y="3786"/>
              <a:ext cx="0" cy="96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6200" y="2528888"/>
            <a:ext cx="1828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000099"/>
                </a:solidFill>
                <a:latin typeface="Times New Roman" pitchFamily="18" charset="0"/>
              </a:rPr>
              <a:t>Lần sau:</a:t>
            </a:r>
          </a:p>
        </p:txBody>
      </p: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2071688" y="2081213"/>
            <a:ext cx="0" cy="609600"/>
            <a:chOff x="1248" y="2160"/>
            <a:chExt cx="0" cy="384"/>
          </a:xfrm>
        </p:grpSpPr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>
              <a:off x="1248" y="2160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1248" y="2265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>
              <a:off x="1248" y="2391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>
              <a:off x="1248" y="2496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1" name="Group 23"/>
          <p:cNvGrpSpPr>
            <a:grpSpLocks/>
          </p:cNvGrpSpPr>
          <p:nvPr/>
        </p:nvGrpSpPr>
        <p:grpSpPr bwMode="auto">
          <a:xfrm>
            <a:off x="4495800" y="2081213"/>
            <a:ext cx="0" cy="609600"/>
            <a:chOff x="1248" y="2160"/>
            <a:chExt cx="0" cy="384"/>
          </a:xfrm>
        </p:grpSpPr>
        <p:sp>
          <p:nvSpPr>
            <p:cNvPr id="7192" name="Line 24"/>
            <p:cNvSpPr>
              <a:spLocks noChangeShapeType="1"/>
            </p:cNvSpPr>
            <p:nvPr/>
          </p:nvSpPr>
          <p:spPr bwMode="auto">
            <a:xfrm>
              <a:off x="1248" y="2160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5"/>
            <p:cNvSpPr>
              <a:spLocks noChangeShapeType="1"/>
            </p:cNvSpPr>
            <p:nvPr/>
          </p:nvSpPr>
          <p:spPr bwMode="auto">
            <a:xfrm>
              <a:off x="1248" y="2265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6"/>
            <p:cNvSpPr>
              <a:spLocks noChangeShapeType="1"/>
            </p:cNvSpPr>
            <p:nvPr/>
          </p:nvSpPr>
          <p:spPr bwMode="auto">
            <a:xfrm>
              <a:off x="1248" y="2391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7"/>
            <p:cNvSpPr>
              <a:spLocks noChangeShapeType="1"/>
            </p:cNvSpPr>
            <p:nvPr/>
          </p:nvSpPr>
          <p:spPr bwMode="auto">
            <a:xfrm>
              <a:off x="1248" y="2496"/>
              <a:ext cx="0" cy="48"/>
            </a:xfrm>
            <a:prstGeom prst="line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6" name="AutoShape 28"/>
          <p:cNvSpPr>
            <a:spLocks/>
          </p:cNvSpPr>
          <p:nvPr/>
        </p:nvSpPr>
        <p:spPr bwMode="auto">
          <a:xfrm>
            <a:off x="7010400" y="1928813"/>
            <a:ext cx="333375" cy="990600"/>
          </a:xfrm>
          <a:prstGeom prst="rightBrace">
            <a:avLst>
              <a:gd name="adj1" fmla="val 24762"/>
              <a:gd name="adj2" fmla="val 50000"/>
            </a:avLst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7372350" y="2024063"/>
            <a:ext cx="1447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…kg?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362200" y="15240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27150kg</a:t>
            </a:r>
          </a:p>
        </p:txBody>
      </p:sp>
      <p:sp>
        <p:nvSpPr>
          <p:cNvPr id="7199" name="AutoShape 31"/>
          <p:cNvSpPr>
            <a:spLocks/>
          </p:cNvSpPr>
          <p:nvPr/>
        </p:nvSpPr>
        <p:spPr bwMode="auto">
          <a:xfrm rot="5400000">
            <a:off x="4324350" y="728663"/>
            <a:ext cx="342900" cy="4876800"/>
          </a:xfrm>
          <a:prstGeom prst="rightBrace">
            <a:avLst>
              <a:gd name="adj1" fmla="val 118519"/>
              <a:gd name="adj2" fmla="val 50000"/>
            </a:avLst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4267200" y="32004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0000"/>
                </a:solidFill>
                <a:latin typeface="Times New Roman" pitchFamily="18" charset="0"/>
              </a:rPr>
              <a:t>…kg?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3505200" y="2682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762000" y="66675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Nhân số có năm chữ số với số có một chữ số</a:t>
            </a: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290513"/>
            <a:ext cx="9144000" cy="581026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06" name="Group 38"/>
          <p:cNvGrpSpPr>
            <a:grpSpLocks/>
          </p:cNvGrpSpPr>
          <p:nvPr/>
        </p:nvGrpSpPr>
        <p:grpSpPr bwMode="auto">
          <a:xfrm>
            <a:off x="152400" y="3733800"/>
            <a:ext cx="8686800" cy="3124200"/>
            <a:chOff x="336" y="2448"/>
            <a:chExt cx="5088" cy="1680"/>
          </a:xfrm>
        </p:grpSpPr>
        <p:sp>
          <p:nvSpPr>
            <p:cNvPr id="7204" name="AutoShape 36"/>
            <p:cNvSpPr>
              <a:spLocks noChangeArrowheads="1"/>
            </p:cNvSpPr>
            <p:nvPr/>
          </p:nvSpPr>
          <p:spPr bwMode="auto">
            <a:xfrm>
              <a:off x="336" y="2448"/>
              <a:ext cx="5088" cy="1680"/>
            </a:xfrm>
            <a:prstGeom prst="flowChartAlternateProcess">
              <a:avLst/>
            </a:prstGeom>
            <a:solidFill>
              <a:srgbClr val="FFFFF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latin typeface="Times New Roman" pitchFamily="18" charset="0"/>
                </a:rPr>
                <a:t>                      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Bài giải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Số ki-lô-gam thóc chuyển lần sau là:                  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27150 x 2 = 54300 (kg)                                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Số ki-lô-gam thóc cả hai lần chuyển vào kho là: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 27150 + 54300 = 81450 (kg)                           </a:t>
              </a:r>
            </a:p>
            <a:p>
              <a:pPr algn="ctr"/>
              <a:r>
                <a:rPr lang="en-US" b="1">
                  <a:latin typeface="Times New Roman" pitchFamily="18" charset="0"/>
                </a:rPr>
                <a:t>Đáp số: 81450 kg.                            </a:t>
              </a:r>
            </a:p>
          </p:txBody>
        </p:sp>
        <p:sp>
          <p:nvSpPr>
            <p:cNvPr id="7205" name="Text Box 37"/>
            <p:cNvSpPr txBox="1">
              <a:spLocks noChangeArrowheads="1"/>
            </p:cNvSpPr>
            <p:nvPr/>
          </p:nvSpPr>
          <p:spPr bwMode="auto">
            <a:xfrm>
              <a:off x="2538" y="2937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505200" y="268288"/>
            <a:ext cx="1676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u="sng">
                <a:solidFill>
                  <a:srgbClr val="006600"/>
                </a:solidFill>
                <a:latin typeface="Times New Roman" pitchFamily="18" charset="0"/>
              </a:rPr>
              <a:t>Toán</a:t>
            </a:r>
            <a:endParaRPr lang="en-US" sz="3200" b="1" i="1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762000" y="914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 i="1">
                <a:solidFill>
                  <a:srgbClr val="990000"/>
                </a:solidFill>
                <a:latin typeface="Times New Roman" pitchFamily="18" charset="0"/>
              </a:rPr>
              <a:t>Nhân số có năm chữ số với số có một chữ số</a:t>
            </a:r>
          </a:p>
        </p:txBody>
      </p:sp>
      <p:sp>
        <p:nvSpPr>
          <p:cNvPr id="44" name="Round Same Side Corner Rectangle 43"/>
          <p:cNvSpPr/>
          <p:nvPr/>
        </p:nvSpPr>
        <p:spPr>
          <a:xfrm>
            <a:off x="0" y="-290513"/>
            <a:ext cx="9144000" cy="581026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06" name="Group 14"/>
          <p:cNvGrpSpPr>
            <a:grpSpLocks/>
          </p:cNvGrpSpPr>
          <p:nvPr/>
        </p:nvGrpSpPr>
        <p:grpSpPr bwMode="auto">
          <a:xfrm>
            <a:off x="533400" y="2438400"/>
            <a:ext cx="8077200" cy="3886200"/>
            <a:chOff x="336" y="1536"/>
            <a:chExt cx="5088" cy="2448"/>
          </a:xfrm>
        </p:grpSpPr>
        <p:sp>
          <p:nvSpPr>
            <p:cNvPr id="8200" name="AutoShape 8"/>
            <p:cNvSpPr>
              <a:spLocks noChangeArrowheads="1"/>
            </p:cNvSpPr>
            <p:nvPr/>
          </p:nvSpPr>
          <p:spPr bwMode="auto">
            <a:xfrm>
              <a:off x="336" y="1536"/>
              <a:ext cx="5088" cy="2448"/>
            </a:xfrm>
            <a:prstGeom prst="flowChartAlternateProcess">
              <a:avLst/>
            </a:prstGeom>
            <a:solidFill>
              <a:srgbClr val="FFFFFF"/>
            </a:solidFill>
            <a:ln w="28575">
              <a:solidFill>
                <a:srgbClr val="99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b="1">
                  <a:latin typeface="Times New Roman" pitchFamily="18" charset="0"/>
                </a:rPr>
                <a:t>                                       </a:t>
              </a:r>
              <a:r>
                <a:rPr lang="en-US" b="1" u="sng">
                  <a:latin typeface="Times New Roman" pitchFamily="18" charset="0"/>
                </a:rPr>
                <a:t>Bài giải</a:t>
              </a:r>
            </a:p>
            <a:p>
              <a:r>
                <a:rPr lang="en-US" b="1">
                  <a:latin typeface="Times New Roman" pitchFamily="18" charset="0"/>
                </a:rPr>
                <a:t>  Coi 27150kg thóc chuyển lần đầu là 1 phần thì lần</a:t>
              </a:r>
            </a:p>
            <a:p>
              <a:r>
                <a:rPr lang="en-US" b="1">
                  <a:latin typeface="Times New Roman" pitchFamily="18" charset="0"/>
                </a:rPr>
                <a:t>sau chuyển được 2 phần. Tổng số phần bằng nhau</a:t>
              </a:r>
            </a:p>
            <a:p>
              <a:r>
                <a:rPr lang="en-US" b="1">
                  <a:latin typeface="Times New Roman" pitchFamily="18" charset="0"/>
                </a:rPr>
                <a:t>là:</a:t>
              </a:r>
            </a:p>
            <a:p>
              <a:r>
                <a:rPr lang="en-US" b="1">
                  <a:latin typeface="Times New Roman" pitchFamily="18" charset="0"/>
                </a:rPr>
                <a:t>                            1 + 2 = 3 (phần)</a:t>
              </a:r>
            </a:p>
            <a:p>
              <a:r>
                <a:rPr lang="en-US" b="1">
                  <a:latin typeface="Times New Roman" pitchFamily="18" charset="0"/>
                </a:rPr>
                <a:t>            Cả hai lần chuyển vào kho được:</a:t>
              </a:r>
            </a:p>
            <a:p>
              <a:r>
                <a:rPr lang="en-US" b="1">
                  <a:latin typeface="Times New Roman" pitchFamily="18" charset="0"/>
                </a:rPr>
                <a:t>                   27150    3  = 81450 (kg)</a:t>
              </a:r>
            </a:p>
            <a:p>
              <a:r>
                <a:rPr lang="en-US" b="1">
                  <a:latin typeface="Times New Roman" pitchFamily="18" charset="0"/>
                </a:rPr>
                <a:t>                                     Đáp số: 81450kg</a:t>
              </a:r>
              <a:endParaRPr lang="en-US" b="1" u="sng">
                <a:latin typeface="Times New Roman" pitchFamily="18" charset="0"/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2112" y="3216"/>
              <a:ext cx="24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>
                  <a:latin typeface="VNtimes New Roman" pitchFamily="34" charset="0"/>
                  <a:sym typeface="Symbol" pitchFamily="18" charset="2"/>
                </a:rPr>
                <a:t>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solidFill>
                    <a:srgbClr val="000000"/>
                  </a:solidFill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sz="3200" b="1">
                  <a:latin typeface="VNtimes New Roman" pitchFamily="34" charset="0"/>
                  <a:sym typeface="Symbol" pitchFamily="18" charset="2"/>
                </a:rPr>
                <a:t> </a:t>
              </a:r>
              <a:r>
                <a:rPr lang="en-US" b="1">
                  <a:latin typeface="VNtimes New Roman" pitchFamily="34" charset="0"/>
                  <a:sym typeface="Symbol" pitchFamily="18" charset="2"/>
                </a:rPr>
                <a:t>   </a:t>
              </a:r>
            </a:p>
            <a:p>
              <a:endParaRPr lang="en-US" b="1">
                <a:latin typeface="Times New Roman" pitchFamily="18" charset="0"/>
              </a:endParaRP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85800" y="1676400"/>
            <a:ext cx="2971800" cy="609600"/>
            <a:chOff x="432" y="969"/>
            <a:chExt cx="1872" cy="384"/>
          </a:xfrm>
        </p:grpSpPr>
        <p:sp>
          <p:nvSpPr>
            <p:cNvPr id="8203" name="Oval 11"/>
            <p:cNvSpPr>
              <a:spLocks noChangeArrowheads="1"/>
            </p:cNvSpPr>
            <p:nvPr/>
          </p:nvSpPr>
          <p:spPr bwMode="auto">
            <a:xfrm>
              <a:off x="432" y="969"/>
              <a:ext cx="384" cy="384"/>
            </a:xfrm>
            <a:prstGeom prst="ellipse">
              <a:avLst/>
            </a:prstGeom>
            <a:solidFill>
              <a:srgbClr val="FFFF00"/>
            </a:solidFill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864" y="969"/>
              <a:ext cx="144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000099"/>
                  </a:solidFill>
                  <a:latin typeface="Times New Roman" pitchFamily="18" charset="0"/>
                </a:rPr>
                <a:t>Cách 2: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4a502089_394350f1_4a0aa947_280b0d37_hoa6_resiz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066800"/>
            <a:ext cx="5076825" cy="4067175"/>
          </a:xfrm>
          <a:prstGeom prst="rect">
            <a:avLst/>
          </a:prstGeom>
          <a:noFill/>
        </p:spPr>
      </p:pic>
      <p:pic>
        <p:nvPicPr>
          <p:cNvPr id="10243" name="Picture 3" descr="t153843"/>
          <p:cNvPicPr>
            <a:picLocks noChangeAspect="1" noChangeArrowheads="1"/>
          </p:cNvPicPr>
          <p:nvPr/>
        </p:nvPicPr>
        <p:blipFill>
          <a:blip r:embed="rId3"/>
          <a:srcRect r="8000"/>
          <a:stretch>
            <a:fillRect/>
          </a:stretch>
        </p:blipFill>
        <p:spPr bwMode="auto">
          <a:xfrm>
            <a:off x="6172200" y="4435475"/>
            <a:ext cx="2971800" cy="2422525"/>
          </a:xfrm>
          <a:prstGeom prst="rect">
            <a:avLst/>
          </a:prstGeom>
          <a:noFill/>
        </p:spPr>
      </p:pic>
      <p:pic>
        <p:nvPicPr>
          <p:cNvPr id="10244" name="Picture 4" descr="t153843"/>
          <p:cNvPicPr>
            <a:picLocks noChangeAspect="1" noChangeArrowheads="1"/>
          </p:cNvPicPr>
          <p:nvPr/>
        </p:nvPicPr>
        <p:blipFill>
          <a:blip r:embed="rId4"/>
          <a:srcRect l="6000"/>
          <a:stretch>
            <a:fillRect/>
          </a:stretch>
        </p:blipFill>
        <p:spPr bwMode="auto">
          <a:xfrm>
            <a:off x="0" y="0"/>
            <a:ext cx="3048000" cy="2432050"/>
          </a:xfrm>
          <a:prstGeom prst="rect">
            <a:avLst/>
          </a:prstGeom>
          <a:noFill/>
        </p:spPr>
      </p:pic>
      <p:pic>
        <p:nvPicPr>
          <p:cNvPr id="10245" name="Picture 52" descr="DSTARS-P"/>
          <p:cNvPicPr>
            <a:picLocks noChangeAspect="1" noChangeArrowheads="1" noCrop="1"/>
          </p:cNvPicPr>
          <p:nvPr/>
        </p:nvPicPr>
        <p:blipFill>
          <a:blip r:embed="rId5">
            <a:lum contrast="-6000"/>
          </a:blip>
          <a:srcRect/>
          <a:stretch>
            <a:fillRect/>
          </a:stretch>
        </p:blipFill>
        <p:spPr bwMode="auto">
          <a:xfrm>
            <a:off x="304800" y="3810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52" descr="DSTARS-P"/>
          <p:cNvPicPr>
            <a:picLocks noChangeAspect="1" noChangeArrowheads="1" noCrop="1"/>
          </p:cNvPicPr>
          <p:nvPr/>
        </p:nvPicPr>
        <p:blipFill>
          <a:blip r:embed="rId5">
            <a:lum contrast="-6000"/>
          </a:blip>
          <a:srcRect/>
          <a:stretch>
            <a:fillRect/>
          </a:stretch>
        </p:blipFill>
        <p:spPr bwMode="auto">
          <a:xfrm>
            <a:off x="7620000" y="29718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52" descr="DSTARS-P"/>
          <p:cNvPicPr>
            <a:picLocks noChangeAspect="1" noChangeArrowheads="1" noCrop="1"/>
          </p:cNvPicPr>
          <p:nvPr/>
        </p:nvPicPr>
        <p:blipFill>
          <a:blip r:embed="rId5">
            <a:lum contrast="-6000"/>
          </a:blip>
          <a:srcRect/>
          <a:stretch>
            <a:fillRect/>
          </a:stretch>
        </p:blipFill>
        <p:spPr bwMode="auto">
          <a:xfrm>
            <a:off x="1295400" y="320040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52" descr="DSTARS-P"/>
          <p:cNvPicPr>
            <a:picLocks noChangeAspect="1" noChangeArrowheads="1" noCrop="1"/>
          </p:cNvPicPr>
          <p:nvPr/>
        </p:nvPicPr>
        <p:blipFill>
          <a:blip r:embed="rId5">
            <a:lum contrast="-6000"/>
          </a:blip>
          <a:srcRect/>
          <a:stretch>
            <a:fillRect/>
          </a:stretch>
        </p:blipFill>
        <p:spPr bwMode="auto">
          <a:xfrm>
            <a:off x="2438400" y="0"/>
            <a:ext cx="1806575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304800" y="762000"/>
            <a:ext cx="85344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10250" name="WordArt 10"/>
          <p:cNvSpPr>
            <a:spLocks noChangeArrowheads="1" noChangeShapeType="1" noTextEdit="1"/>
          </p:cNvSpPr>
          <p:nvPr/>
        </p:nvSpPr>
        <p:spPr bwMode="auto">
          <a:xfrm>
            <a:off x="1219200" y="5486400"/>
            <a:ext cx="5953125" cy="847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8900"/>
  <p:tag name="VIOLETTITLE" val="Tiết 151 nhân số có năm chữ số với số có một chữ số"/>
  <p:tag name="VIOLETLESSON" val="87"/>
  <p:tag name="VIOLETCATID" val="8049774"/>
  <p:tag name="VIOLETSUBJECT" val="Toán học 3"/>
  <p:tag name="VIOLETAUTHORID" val="5716349"/>
  <p:tag name="VIOLETAUTHORNAME" val="Đoàn Phú Cường"/>
  <p:tag name="VIOLETAUTHORAVATAR" val="5716349.jpg"/>
  <p:tag name="VIOLETAUTHORADDRESS" val="truong tieu hoc HH - long  an"/>
  <p:tag name="VIOLETDATE" val="2014-04-01 16:17:46"/>
  <p:tag name="VIOLETHIT" val="218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2&quot;/&gt;&lt;/object&gt;&lt;object type=&quot;3&quot; unique_id=&quot;10005&quot;&gt;&lt;property id=&quot;20148&quot; value=&quot;5&quot;/&gt;&lt;property id=&quot;20300&quot; value=&quot;Slide 2&quot;/&gt;&lt;property id=&quot;20307&quot; value=&quot;264&quot;/&gt;&lt;/object&gt;&lt;object type=&quot;3&quot; unique_id=&quot;10006&quot;&gt;&lt;property id=&quot;20148&quot; value=&quot;5&quot;/&gt;&lt;property id=&quot;20300&quot; value=&quot;Slide 3&quot;/&gt;&lt;property id=&quot;20307&quot; value=&quot;256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0&quot;/&gt;&lt;/object&gt;&lt;object type=&quot;3&quot; unique_id=&quot;10011&quot;&gt;&lt;property id=&quot;20148&quot; value=&quot;5&quot;/&gt;&lt;property id=&quot;20300&quot; value=&quot;Slide 8&quot;/&gt;&lt;property id=&quot;20307&quot; value=&quot;261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468</Words>
  <Application>Microsoft Office PowerPoint</Application>
  <PresentationFormat>On-screen Show (4:3)</PresentationFormat>
  <Paragraphs>130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lEt'sgO</dc:creator>
  <cp:lastModifiedBy>AutoBVT</cp:lastModifiedBy>
  <cp:revision>50</cp:revision>
  <dcterms:created xsi:type="dcterms:W3CDTF">2005-12-31T17:16:07Z</dcterms:created>
  <dcterms:modified xsi:type="dcterms:W3CDTF">2016-04-07T09:06:58Z</dcterms:modified>
</cp:coreProperties>
</file>